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/>
              </a:rPr>
              <a:t>Hair loss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dirty="0" smtClean="0">
                <a:latin typeface="Times New Roman"/>
              </a:rPr>
              <a:t>Hair loss is </a:t>
            </a:r>
            <a:r>
              <a:rPr lang="en-US" dirty="0">
                <a:latin typeface="Times New Roman"/>
              </a:rPr>
              <a:t>associated with strong emotional and psychological consequences</a:t>
            </a:r>
            <a:r>
              <a:rPr lang="en-US" baseline="30000" dirty="0">
                <a:latin typeface="Times New Roman"/>
              </a:rPr>
              <a:t>.</a:t>
            </a:r>
            <a:endParaRPr lang="en-US" dirty="0"/>
          </a:p>
          <a:p>
            <a:pPr algn="l" rtl="0"/>
            <a:r>
              <a:rPr lang="en-US" dirty="0">
                <a:latin typeface="Times New Roman"/>
              </a:rPr>
              <a:t>The two major cause of hair loss are:</a:t>
            </a:r>
            <a:endParaRPr lang="en-US" dirty="0"/>
          </a:p>
          <a:p>
            <a:pPr algn="l" rtl="0"/>
            <a:r>
              <a:rPr lang="en-US" dirty="0">
                <a:latin typeface="Times New Roman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Times New Roman"/>
              </a:rPr>
              <a:t>A-</a:t>
            </a:r>
            <a:r>
              <a:rPr lang="en-US" b="1" u="sng" dirty="0">
                <a:solidFill>
                  <a:srgbClr val="FF0000"/>
                </a:solidFill>
                <a:latin typeface="Times New Roman"/>
              </a:rPr>
              <a:t>alopecia </a:t>
            </a:r>
            <a:r>
              <a:rPr lang="en-US" b="1" u="sng" dirty="0" err="1">
                <a:solidFill>
                  <a:srgbClr val="FF0000"/>
                </a:solidFill>
                <a:latin typeface="Times New Roman"/>
              </a:rPr>
              <a:t>androgenetica</a:t>
            </a:r>
            <a:r>
              <a:rPr lang="en-US" u="sng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dirty="0">
                <a:latin typeface="Times New Roman"/>
              </a:rPr>
              <a:t>(called male pattern baldness but sometimes called common baldness because it can affect women also)-----treated by the OTC </a:t>
            </a:r>
            <a:r>
              <a:rPr lang="en-US" dirty="0" err="1">
                <a:latin typeface="Times New Roman"/>
              </a:rPr>
              <a:t>minoxidil</a:t>
            </a:r>
            <a:r>
              <a:rPr lang="en-US" dirty="0">
                <a:latin typeface="Times New Roman"/>
              </a:rPr>
              <a:t>.</a:t>
            </a:r>
            <a:endParaRPr lang="en-US" dirty="0"/>
          </a:p>
          <a:p>
            <a:pPr algn="l" rtl="0"/>
            <a:r>
              <a:rPr lang="en-US" b="1" dirty="0">
                <a:latin typeface="Times New Roman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Times New Roman"/>
              </a:rPr>
              <a:t>B-Alopecia</a:t>
            </a:r>
            <a:r>
              <a:rPr lang="en-US" b="1" u="sng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/>
              </a:rPr>
              <a:t>areata</a:t>
            </a:r>
            <a:r>
              <a:rPr lang="en-US" b="1" dirty="0">
                <a:latin typeface="Times New Roman"/>
              </a:rPr>
              <a:t>----</a:t>
            </a:r>
            <a:r>
              <a:rPr lang="en-US" b="1" u="sng" dirty="0">
                <a:latin typeface="Times New Roman"/>
              </a:rPr>
              <a:t>sudden</a:t>
            </a:r>
            <a:r>
              <a:rPr lang="en-US" b="1" dirty="0">
                <a:latin typeface="Times New Roman"/>
              </a:rPr>
              <a:t> and </a:t>
            </a:r>
            <a:r>
              <a:rPr lang="en-US" b="1" u="sng" dirty="0">
                <a:latin typeface="Times New Roman"/>
              </a:rPr>
              <a:t>patchy</a:t>
            </a:r>
            <a:r>
              <a:rPr lang="en-US" b="1" dirty="0">
                <a:latin typeface="Times New Roman"/>
              </a:rPr>
              <a:t> hair loss -----referral.</a:t>
            </a:r>
            <a:r>
              <a:rPr lang="en-US" b="1" baseline="30000" dirty="0">
                <a:latin typeface="Times New Roman"/>
              </a:rPr>
              <a:t> </a:t>
            </a:r>
            <a:r>
              <a:rPr lang="en-US" dirty="0">
                <a:latin typeface="Times New Roman"/>
              </a:rPr>
              <a:t>The cause of alopecia </a:t>
            </a:r>
            <a:r>
              <a:rPr lang="en-US" dirty="0" err="1">
                <a:latin typeface="Times New Roman"/>
              </a:rPr>
              <a:t>areata</a:t>
            </a:r>
            <a:r>
              <a:rPr lang="en-US" dirty="0">
                <a:latin typeface="Times New Roman"/>
              </a:rPr>
              <a:t> remains unknown but it is thought that the problem may be autoimmune in origin.</a:t>
            </a:r>
            <a:endParaRPr lang="en-US" dirty="0"/>
          </a:p>
          <a:p>
            <a:pPr algn="l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998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>
                <a:solidFill>
                  <a:srgbClr val="4F81BD"/>
                </a:solidFill>
                <a:latin typeface="Times New Roman"/>
                <a:ea typeface="Calibri"/>
              </a:rPr>
              <a:t>The POM drug </a:t>
            </a:r>
            <a:r>
              <a:rPr lang="en-US" b="1" dirty="0" err="1">
                <a:solidFill>
                  <a:srgbClr val="4F81BD"/>
                </a:solidFill>
                <a:latin typeface="Times New Roman"/>
                <a:ea typeface="Calibri"/>
              </a:rPr>
              <a:t>finasteride</a:t>
            </a:r>
            <a:r>
              <a:rPr lang="en-US" b="1" dirty="0">
                <a:solidFill>
                  <a:srgbClr val="4F81BD"/>
                </a:solidFill>
                <a:latin typeface="Times New Roman"/>
                <a:ea typeface="Calibri"/>
              </a:rPr>
              <a:t> </a:t>
            </a:r>
            <a:endParaRPr lang="en-US" b="1" dirty="0" smtClean="0">
              <a:solidFill>
                <a:srgbClr val="4F81BD"/>
              </a:solidFill>
              <a:latin typeface="Times New Roman"/>
              <a:ea typeface="Calibri"/>
            </a:endParaRPr>
          </a:p>
          <a:p>
            <a:pPr algn="l" rtl="0"/>
            <a:r>
              <a:rPr lang="en-US" b="1" dirty="0" smtClean="0">
                <a:latin typeface="Times New Roman"/>
                <a:ea typeface="Calibri"/>
              </a:rPr>
              <a:t>(</a:t>
            </a:r>
            <a:r>
              <a:rPr lang="en-US" b="1" dirty="0" err="1">
                <a:latin typeface="Times New Roman"/>
                <a:ea typeface="Calibri"/>
              </a:rPr>
              <a:t>Propecia</a:t>
            </a:r>
            <a:r>
              <a:rPr lang="en-US" b="1" dirty="0">
                <a:latin typeface="Times New Roman"/>
                <a:ea typeface="Calibri"/>
              </a:rPr>
              <a:t>®, </a:t>
            </a:r>
            <a:r>
              <a:rPr lang="en-US" b="1" dirty="0" err="1">
                <a:latin typeface="Times New Roman"/>
                <a:ea typeface="Calibri"/>
              </a:rPr>
              <a:t>prohair</a:t>
            </a:r>
            <a:r>
              <a:rPr lang="en-US" b="1" dirty="0">
                <a:latin typeface="Times New Roman"/>
                <a:ea typeface="Calibri"/>
              </a:rPr>
              <a:t>, 1 mg </a:t>
            </a:r>
            <a:r>
              <a:rPr lang="en-US" b="1" dirty="0" smtClean="0">
                <a:latin typeface="Times New Roman"/>
                <a:ea typeface="Calibri"/>
              </a:rPr>
              <a:t>tab/day) </a:t>
            </a:r>
          </a:p>
          <a:p>
            <a:pPr marL="0" indent="0" algn="l" rtl="0">
              <a:buNone/>
            </a:pPr>
            <a:r>
              <a:rPr lang="en-US" dirty="0">
                <a:latin typeface="Times New Roman"/>
                <a:ea typeface="Calibri"/>
              </a:rPr>
              <a:t>I</a:t>
            </a:r>
            <a:r>
              <a:rPr lang="en-US" dirty="0" smtClean="0">
                <a:latin typeface="Times New Roman"/>
                <a:ea typeface="Calibri"/>
              </a:rPr>
              <a:t>nhibits </a:t>
            </a:r>
            <a:r>
              <a:rPr lang="en-US" dirty="0">
                <a:latin typeface="Times New Roman"/>
                <a:ea typeface="Calibri"/>
              </a:rPr>
              <a:t>the enzyme responsible for </a:t>
            </a:r>
            <a:r>
              <a:rPr lang="en-US" dirty="0" err="1">
                <a:latin typeface="Times New Roman"/>
                <a:ea typeface="Calibri"/>
              </a:rPr>
              <a:t>androgenetic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smtClean="0">
                <a:latin typeface="Times New Roman"/>
                <a:ea typeface="Calibri"/>
              </a:rPr>
              <a:t>alopecia is </a:t>
            </a:r>
            <a:r>
              <a:rPr lang="en-US" dirty="0">
                <a:latin typeface="Times New Roman"/>
                <a:ea typeface="Calibri"/>
              </a:rPr>
              <a:t>used to treat Alopecia </a:t>
            </a:r>
            <a:r>
              <a:rPr lang="en-US" dirty="0" err="1">
                <a:latin typeface="Times New Roman"/>
                <a:ea typeface="Calibri"/>
              </a:rPr>
              <a:t>Androgenetica</a:t>
            </a:r>
            <a:r>
              <a:rPr lang="en-US" dirty="0">
                <a:latin typeface="Times New Roman"/>
                <a:ea typeface="Calibri"/>
              </a:rPr>
              <a:t> in men</a:t>
            </a:r>
            <a:r>
              <a:rPr lang="en-US" b="1" dirty="0">
                <a:latin typeface="Times New Roman"/>
                <a:ea typeface="Calibri"/>
              </a:rPr>
              <a:t>.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212976"/>
            <a:ext cx="472970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0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81" y="775730"/>
            <a:ext cx="424847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3960440" cy="296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696" y="3429000"/>
            <a:ext cx="4293096" cy="267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3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22" y="692696"/>
            <a:ext cx="6938378" cy="5197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63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6895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Condition to Eliminate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3300" b="1" dirty="0" smtClean="0">
                <a:solidFill>
                  <a:srgbClr val="FF0000"/>
                </a:solidFill>
                <a:latin typeface="Times New Roman"/>
              </a:rPr>
              <a:t>A-Hypothyroidism</a:t>
            </a:r>
            <a:r>
              <a:rPr lang="en-US" dirty="0" smtClean="0">
                <a:latin typeface="Times New Roman"/>
              </a:rPr>
              <a:t>----</a:t>
            </a:r>
            <a:r>
              <a:rPr lang="en-US" dirty="0">
                <a:latin typeface="Times New Roman"/>
              </a:rPr>
              <a:t>hair loss </a:t>
            </a:r>
            <a:r>
              <a:rPr lang="en-US" dirty="0" smtClean="0">
                <a:latin typeface="Times New Roman"/>
              </a:rPr>
              <a:t>with coarsening </a:t>
            </a:r>
            <a:r>
              <a:rPr lang="en-US" dirty="0">
                <a:latin typeface="Times New Roman"/>
              </a:rPr>
              <a:t>of the hair and </a:t>
            </a:r>
            <a:r>
              <a:rPr lang="en-US" dirty="0" smtClean="0">
                <a:latin typeface="Times New Roman"/>
              </a:rPr>
              <a:t>associated </a:t>
            </a:r>
            <a:r>
              <a:rPr lang="en-US" dirty="0">
                <a:latin typeface="Times New Roman"/>
              </a:rPr>
              <a:t>with recent weight gain, deepening of the voice , feeling of </a:t>
            </a:r>
            <a:r>
              <a:rPr lang="en-US" dirty="0" smtClean="0">
                <a:latin typeface="Times New Roman"/>
              </a:rPr>
              <a:t>tiredness. </a:t>
            </a:r>
            <a:endParaRPr lang="en-US" dirty="0"/>
          </a:p>
          <a:p>
            <a:pPr algn="l" rtl="0"/>
            <a:r>
              <a:rPr lang="en-US" dirty="0">
                <a:latin typeface="Times New Roman"/>
              </a:rPr>
              <a:t>B-hair loss associated with itching and redness of the scalp------may indicate inflammatory scalp condition( e.g. </a:t>
            </a:r>
            <a:r>
              <a:rPr lang="en-US" b="1" dirty="0" err="1">
                <a:solidFill>
                  <a:srgbClr val="FF0000"/>
                </a:solidFill>
                <a:latin typeface="Times New Roman"/>
              </a:rPr>
              <a:t>Tinea</a:t>
            </a:r>
            <a:r>
              <a:rPr lang="en-US" b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/>
              </a:rPr>
              <a:t>capitis</a:t>
            </a:r>
            <a:r>
              <a:rPr lang="en-US" b="1" dirty="0">
                <a:solidFill>
                  <a:srgbClr val="FF0000"/>
                </a:solidFill>
                <a:latin typeface="Times New Roman"/>
              </a:rPr>
              <a:t>, psoriasis</a:t>
            </a:r>
            <a:r>
              <a:rPr lang="en-US" dirty="0">
                <a:latin typeface="Times New Roman"/>
              </a:rPr>
              <a:t>, …..)------ referral</a:t>
            </a:r>
            <a:endParaRPr lang="en-US" dirty="0"/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Times New Roman"/>
              </a:rPr>
              <a:t>C-Iron </a:t>
            </a:r>
            <a:r>
              <a:rPr lang="en-US" b="1" dirty="0">
                <a:solidFill>
                  <a:srgbClr val="FF0000"/>
                </a:solidFill>
                <a:latin typeface="Times New Roman"/>
              </a:rPr>
              <a:t>deficiency </a:t>
            </a:r>
            <a:r>
              <a:rPr lang="en-US" b="1" dirty="0" err="1" smtClean="0">
                <a:solidFill>
                  <a:srgbClr val="FF0000"/>
                </a:solidFill>
                <a:latin typeface="Times New Roman"/>
              </a:rPr>
              <a:t>anaemia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dirty="0" smtClean="0">
                <a:latin typeface="Times New Roman"/>
              </a:rPr>
              <a:t>could </a:t>
            </a:r>
            <a:r>
              <a:rPr lang="en-US" dirty="0">
                <a:latin typeface="Times New Roman"/>
              </a:rPr>
              <a:t>cause diffuse hair loss or aggravate alopecia </a:t>
            </a:r>
            <a:r>
              <a:rPr lang="en-US" dirty="0" err="1" smtClean="0">
                <a:latin typeface="Times New Roman"/>
              </a:rPr>
              <a:t>androgenetica</a:t>
            </a:r>
            <a:r>
              <a:rPr lang="en-US" dirty="0" smtClean="0">
                <a:latin typeface="Times New Roman"/>
              </a:rPr>
              <a:t>.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Times New Roman"/>
              </a:rPr>
              <a:t>Polycystic </a:t>
            </a:r>
            <a:r>
              <a:rPr lang="en-US" b="1" dirty="0">
                <a:solidFill>
                  <a:srgbClr val="FF0000"/>
                </a:solidFill>
                <a:latin typeface="Times New Roman"/>
              </a:rPr>
              <a:t>ovary disease </a:t>
            </a:r>
            <a:r>
              <a:rPr lang="en-US" dirty="0">
                <a:latin typeface="Times New Roman"/>
              </a:rPr>
              <a:t>or elevated prolactin levels, which in both cases can result in alopecia </a:t>
            </a:r>
            <a:r>
              <a:rPr lang="en-US" dirty="0" err="1">
                <a:latin typeface="Times New Roman"/>
              </a:rPr>
              <a:t>androgenetica</a:t>
            </a:r>
            <a:r>
              <a:rPr lang="en-US" dirty="0">
                <a:latin typeface="Times New Roman"/>
              </a:rPr>
              <a:t>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64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>
                <a:solidFill>
                  <a:srgbClr val="4F81BD"/>
                </a:solidFill>
                <a:latin typeface="Times New Roman"/>
              </a:rPr>
              <a:t>specific events:</a:t>
            </a:r>
            <a:endParaRPr lang="en-US" dirty="0"/>
          </a:p>
          <a:p>
            <a:pPr algn="l" rtl="0"/>
            <a:r>
              <a:rPr lang="en-US" dirty="0">
                <a:latin typeface="Times New Roman"/>
              </a:rPr>
              <a:t>During </a:t>
            </a:r>
            <a:r>
              <a:rPr lang="en-US" dirty="0" smtClean="0">
                <a:latin typeface="Times New Roman"/>
              </a:rPr>
              <a:t>pregnancy (</a:t>
            </a:r>
            <a:r>
              <a:rPr lang="en-US" dirty="0">
                <a:latin typeface="Times New Roman"/>
              </a:rPr>
              <a:t>or after childbirth</a:t>
            </a:r>
            <a:r>
              <a:rPr lang="en-US" dirty="0" smtClean="0">
                <a:latin typeface="Times New Roman"/>
              </a:rPr>
              <a:t>) -----</a:t>
            </a:r>
            <a:r>
              <a:rPr lang="en-US" dirty="0">
                <a:latin typeface="Times New Roman"/>
              </a:rPr>
              <a:t>hormonal changes ------hair loss-----the patient should be reassured that this is completely normal and that the hair will grow back-------treatment is not appropriate.   </a:t>
            </a:r>
            <a:endParaRPr lang="en-US" dirty="0" smtClean="0">
              <a:latin typeface="Times New Roman"/>
            </a:endParaRPr>
          </a:p>
          <a:p>
            <a:pPr algn="l" rtl="0"/>
            <a:r>
              <a:rPr lang="en-US" dirty="0" smtClean="0">
                <a:latin typeface="Times New Roman"/>
              </a:rPr>
              <a:t>Pregnancy-</a:t>
            </a:r>
            <a:r>
              <a:rPr lang="en-US" dirty="0">
                <a:latin typeface="Times New Roman"/>
              </a:rPr>
              <a:t>---increased estrogen levels-----hair thickening-----after delivery the hair loss occur to the normal</a:t>
            </a:r>
            <a:r>
              <a:rPr lang="en-US" u="sng" dirty="0">
                <a:latin typeface="Times New Roman"/>
              </a:rPr>
              <a:t> </a:t>
            </a:r>
            <a:r>
              <a:rPr lang="en-US" dirty="0" err="1">
                <a:latin typeface="Times New Roman"/>
              </a:rPr>
              <a:t>prepregnancy</a:t>
            </a:r>
            <a:r>
              <a:rPr lang="en-US" u="sng" dirty="0">
                <a:latin typeface="Times New Roman"/>
              </a:rPr>
              <a:t> </a:t>
            </a:r>
            <a:r>
              <a:rPr lang="en-US" dirty="0">
                <a:latin typeface="Times New Roman"/>
              </a:rPr>
              <a:t>state).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48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b="1" dirty="0">
                <a:solidFill>
                  <a:srgbClr val="4F81BD"/>
                </a:solidFill>
                <a:latin typeface="Times New Roman"/>
              </a:rPr>
              <a:t>Medication:</a:t>
            </a:r>
            <a:endParaRPr lang="en-US" dirty="0"/>
          </a:p>
          <a:p>
            <a:pPr marL="0" indent="0" algn="l" rtl="0">
              <a:buNone/>
            </a:pPr>
            <a:r>
              <a:rPr lang="en-US" dirty="0">
                <a:latin typeface="Times New Roman"/>
                <a:ea typeface="Calibri"/>
              </a:rPr>
              <a:t>A number of drugs can cause hair </a:t>
            </a:r>
            <a:r>
              <a:rPr lang="en-US" dirty="0" smtClean="0">
                <a:latin typeface="Times New Roman"/>
                <a:ea typeface="Calibri"/>
              </a:rPr>
              <a:t>loss: </a:t>
            </a:r>
          </a:p>
          <a:p>
            <a:pPr marL="0" indent="0" algn="l" rtl="0">
              <a:buNone/>
            </a:pPr>
            <a:r>
              <a:rPr lang="en-US" dirty="0" smtClean="0">
                <a:latin typeface="Times New Roman"/>
                <a:ea typeface="Calibri"/>
              </a:rPr>
              <a:t>1- cytotoxic </a:t>
            </a:r>
            <a:r>
              <a:rPr lang="en-US" dirty="0">
                <a:latin typeface="Times New Roman"/>
                <a:ea typeface="Calibri"/>
              </a:rPr>
              <a:t>(almost 100% of them to </a:t>
            </a:r>
            <a:r>
              <a:rPr lang="en-US" dirty="0" smtClean="0">
                <a:latin typeface="Times New Roman"/>
                <a:ea typeface="Calibri"/>
              </a:rPr>
              <a:t>varying degrees</a:t>
            </a:r>
            <a:r>
              <a:rPr lang="en-US" dirty="0">
                <a:latin typeface="Times New Roman"/>
                <a:ea typeface="Calibri"/>
              </a:rPr>
              <a:t>), </a:t>
            </a:r>
            <a:endParaRPr lang="en-US" dirty="0" smtClean="0">
              <a:latin typeface="Times New Roman"/>
              <a:ea typeface="Calibri"/>
            </a:endParaRPr>
          </a:p>
          <a:p>
            <a:pPr marL="0" indent="0" algn="l" rtl="0">
              <a:buNone/>
            </a:pPr>
            <a:r>
              <a:rPr lang="en-US" dirty="0" smtClean="0">
                <a:latin typeface="Times New Roman"/>
                <a:ea typeface="Calibri"/>
              </a:rPr>
              <a:t>2- Anticoagulant </a:t>
            </a:r>
            <a:r>
              <a:rPr lang="en-US" dirty="0">
                <a:latin typeface="Times New Roman"/>
                <a:ea typeface="Calibri"/>
              </a:rPr>
              <a:t>(</a:t>
            </a:r>
            <a:r>
              <a:rPr lang="en-US" i="1" dirty="0" err="1">
                <a:latin typeface="Times New Roman"/>
                <a:ea typeface="Calibri"/>
              </a:rPr>
              <a:t>coumarins</a:t>
            </a:r>
            <a:r>
              <a:rPr lang="en-US" dirty="0">
                <a:latin typeface="Times New Roman"/>
                <a:ea typeface="Calibri"/>
              </a:rPr>
              <a:t>), </a:t>
            </a:r>
            <a:endParaRPr lang="en-US" dirty="0" smtClean="0">
              <a:latin typeface="Times New Roman"/>
              <a:ea typeface="Calibri"/>
            </a:endParaRPr>
          </a:p>
          <a:p>
            <a:pPr marL="0" indent="0" algn="l" rtl="0">
              <a:buNone/>
            </a:pPr>
            <a:r>
              <a:rPr lang="en-US" dirty="0" smtClean="0">
                <a:latin typeface="Times New Roman"/>
                <a:ea typeface="Calibri"/>
              </a:rPr>
              <a:t>3-Retinoid </a:t>
            </a:r>
            <a:r>
              <a:rPr lang="en-US" dirty="0">
                <a:latin typeface="Times New Roman"/>
                <a:ea typeface="Calibri"/>
              </a:rPr>
              <a:t>(in overdose), </a:t>
            </a:r>
            <a:endParaRPr lang="en-US" dirty="0" smtClean="0">
              <a:latin typeface="Times New Roman"/>
              <a:ea typeface="Calibri"/>
            </a:endParaRPr>
          </a:p>
          <a:p>
            <a:pPr marL="0" indent="0" algn="l" rtl="0">
              <a:buNone/>
            </a:pPr>
            <a:r>
              <a:rPr lang="en-US" dirty="0" smtClean="0">
                <a:latin typeface="Times New Roman"/>
                <a:ea typeface="Calibri"/>
              </a:rPr>
              <a:t>4- Oral </a:t>
            </a:r>
            <a:r>
              <a:rPr lang="en-US" dirty="0">
                <a:latin typeface="Times New Roman"/>
                <a:ea typeface="Calibri"/>
              </a:rPr>
              <a:t>contraceptive (seen 2 -3 months after stopping), </a:t>
            </a:r>
            <a:endParaRPr lang="en-US" dirty="0" smtClean="0">
              <a:latin typeface="Times New Roman"/>
              <a:ea typeface="Calibri"/>
            </a:endParaRPr>
          </a:p>
          <a:p>
            <a:pPr marL="0" indent="0" algn="l" rtl="0">
              <a:buNone/>
            </a:pPr>
            <a:r>
              <a:rPr lang="en-US" dirty="0" smtClean="0">
                <a:latin typeface="Times New Roman"/>
                <a:ea typeface="Calibri"/>
              </a:rPr>
              <a:t>5- Lipid </a:t>
            </a:r>
            <a:r>
              <a:rPr lang="en-US" dirty="0">
                <a:latin typeface="Times New Roman"/>
                <a:ea typeface="Calibri"/>
              </a:rPr>
              <a:t>lowering </a:t>
            </a:r>
            <a:r>
              <a:rPr lang="en-US" dirty="0" smtClean="0">
                <a:latin typeface="Times New Roman"/>
                <a:ea typeface="Calibri"/>
              </a:rPr>
              <a:t>agents (</a:t>
            </a:r>
            <a:r>
              <a:rPr lang="en-US" i="1" dirty="0" err="1">
                <a:latin typeface="Times New Roman"/>
                <a:ea typeface="Calibri"/>
              </a:rPr>
              <a:t>clofibrate</a:t>
            </a:r>
            <a:r>
              <a:rPr lang="en-US" dirty="0">
                <a:latin typeface="Times New Roman"/>
                <a:ea typeface="Calibri"/>
              </a:rPr>
              <a:t>). </a:t>
            </a:r>
            <a:endParaRPr lang="en-US" dirty="0" smtClean="0">
              <a:latin typeface="Times New Roman"/>
              <a:ea typeface="Calibri"/>
            </a:endParaRPr>
          </a:p>
          <a:p>
            <a:pPr marL="0" indent="0" algn="l" rtl="0">
              <a:buNone/>
            </a:pPr>
            <a:r>
              <a:rPr lang="en-US" dirty="0" smtClean="0">
                <a:latin typeface="Times New Roman"/>
                <a:ea typeface="Calibri"/>
              </a:rPr>
              <a:t>6-Other </a:t>
            </a:r>
            <a:r>
              <a:rPr lang="en-US" dirty="0">
                <a:latin typeface="Times New Roman"/>
                <a:ea typeface="Calibri"/>
              </a:rPr>
              <a:t>medications include allopurinol, beta-blockers, </a:t>
            </a:r>
            <a:r>
              <a:rPr lang="en-US" dirty="0" err="1">
                <a:latin typeface="Times New Roman"/>
                <a:ea typeface="Calibri"/>
              </a:rPr>
              <a:t>bromocriptine</a:t>
            </a:r>
            <a:r>
              <a:rPr lang="en-US" dirty="0">
                <a:latin typeface="Times New Roman"/>
                <a:ea typeface="Calibri"/>
              </a:rPr>
              <a:t>, carbamazepine, colchicine, lithium and sodium valproate.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4607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/>
              </a:rPr>
              <a:t>Management</a:t>
            </a:r>
            <a:endParaRPr lang="en-US" dirty="0"/>
          </a:p>
          <a:p>
            <a:pPr algn="l" rtl="0"/>
            <a:r>
              <a:rPr lang="en-US" b="1" dirty="0">
                <a:solidFill>
                  <a:srgbClr val="4F81BD"/>
                </a:solidFill>
                <a:latin typeface="Times New Roman"/>
              </a:rPr>
              <a:t>A-</a:t>
            </a:r>
            <a:r>
              <a:rPr lang="en-US" b="1" dirty="0" err="1">
                <a:solidFill>
                  <a:srgbClr val="4F81BD"/>
                </a:solidFill>
                <a:latin typeface="Times New Roman"/>
              </a:rPr>
              <a:t>Minoxidil</a:t>
            </a:r>
            <a:r>
              <a:rPr lang="en-US" dirty="0">
                <a:solidFill>
                  <a:srgbClr val="4F81BD"/>
                </a:solidFill>
                <a:latin typeface="Times New Roman"/>
              </a:rPr>
              <a:t>   </a:t>
            </a:r>
            <a:r>
              <a:rPr lang="en-US" dirty="0">
                <a:latin typeface="Times New Roman"/>
              </a:rPr>
              <a:t>it available as 2% and 5% </a:t>
            </a:r>
            <a:r>
              <a:rPr lang="en-US" dirty="0" smtClean="0">
                <a:latin typeface="Times New Roman"/>
              </a:rPr>
              <a:t>lotion</a:t>
            </a:r>
          </a:p>
          <a:p>
            <a:pPr algn="l" rtl="0"/>
            <a:r>
              <a:rPr lang="en-US" dirty="0" smtClean="0">
                <a:latin typeface="Times New Roman"/>
              </a:rPr>
              <a:t> </a:t>
            </a:r>
            <a:r>
              <a:rPr lang="en-US" dirty="0">
                <a:latin typeface="Times New Roman"/>
              </a:rPr>
              <a:t>It will take 4 months for any hair regrowth to be seen, and some dermatologists suggest continuing use for 1 year</a:t>
            </a:r>
            <a:r>
              <a:rPr lang="en-US" b="1" dirty="0">
                <a:latin typeface="Times New Roman"/>
              </a:rPr>
              <a:t>. </a:t>
            </a:r>
            <a:r>
              <a:rPr lang="en-US" dirty="0">
                <a:latin typeface="Times New Roman"/>
              </a:rPr>
              <a:t>Hair may continue to fall out for the first two weeks of </a:t>
            </a:r>
            <a:r>
              <a:rPr lang="en-US" dirty="0" err="1">
                <a:latin typeface="Times New Roman"/>
              </a:rPr>
              <a:t>minoxidil</a:t>
            </a:r>
            <a:r>
              <a:rPr lang="en-US" dirty="0">
                <a:latin typeface="Times New Roman"/>
              </a:rPr>
              <a:t> </a:t>
            </a:r>
            <a:r>
              <a:rPr lang="en-US" dirty="0" smtClean="0">
                <a:latin typeface="Times New Roman"/>
              </a:rPr>
              <a:t>use.</a:t>
            </a:r>
          </a:p>
          <a:p>
            <a:pPr algn="l" rtl="0"/>
            <a:r>
              <a:rPr lang="en-US" dirty="0">
                <a:solidFill>
                  <a:srgbClr val="FF0000"/>
                </a:solidFill>
                <a:latin typeface="Times New Roman"/>
              </a:rPr>
              <a:t>Note</a:t>
            </a:r>
            <a:r>
              <a:rPr lang="en-US" dirty="0">
                <a:latin typeface="Times New Roman"/>
              </a:rPr>
              <a:t>: manufacturer advice avoid in hypertension, angina, heart disease, pregnancy, and lactation.</a:t>
            </a:r>
            <a:endParaRPr lang="en-US" dirty="0"/>
          </a:p>
          <a:p>
            <a:pPr algn="l" rtl="0"/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330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48680"/>
            <a:ext cx="5261371" cy="56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20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>
                <a:solidFill>
                  <a:srgbClr val="4F81BD"/>
                </a:solidFill>
                <a:latin typeface="Times New Roman"/>
              </a:rPr>
              <a:t>Application:</a:t>
            </a:r>
          </a:p>
          <a:p>
            <a:pPr algn="l" rtl="0"/>
            <a:r>
              <a:rPr lang="en-US" dirty="0">
                <a:latin typeface="Times New Roman"/>
                <a:ea typeface="Calibri"/>
              </a:rPr>
              <a:t>A</a:t>
            </a:r>
            <a:r>
              <a:rPr lang="en-US" dirty="0" smtClean="0">
                <a:latin typeface="Times New Roman"/>
                <a:ea typeface="Calibri"/>
              </a:rPr>
              <a:t>pply </a:t>
            </a:r>
            <a:r>
              <a:rPr lang="en-US" dirty="0">
                <a:latin typeface="Times New Roman"/>
                <a:ea typeface="Calibri"/>
              </a:rPr>
              <a:t>it to dry scalp and hair</a:t>
            </a:r>
            <a:r>
              <a:rPr lang="en-US" b="1" dirty="0" smtClean="0">
                <a:latin typeface="Times New Roman"/>
                <a:ea typeface="Calibri"/>
              </a:rPr>
              <a:t>. </a:t>
            </a:r>
            <a:r>
              <a:rPr lang="en-US" dirty="0" smtClean="0">
                <a:latin typeface="Times New Roman"/>
                <a:ea typeface="Calibri"/>
              </a:rPr>
              <a:t>Burb </a:t>
            </a:r>
            <a:r>
              <a:rPr lang="en-US" dirty="0">
                <a:latin typeface="Times New Roman"/>
                <a:ea typeface="Calibri"/>
              </a:rPr>
              <a:t>about 1 ml of the </a:t>
            </a:r>
            <a:r>
              <a:rPr lang="en-US" dirty="0" smtClean="0">
                <a:latin typeface="Times New Roman"/>
                <a:ea typeface="Calibri"/>
              </a:rPr>
              <a:t>lotion or spray </a:t>
            </a:r>
            <a:r>
              <a:rPr lang="en-US" dirty="0">
                <a:latin typeface="Times New Roman"/>
                <a:ea typeface="Calibri"/>
              </a:rPr>
              <a:t>to the area of the scalp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</a:rPr>
              <a:t>twice daily</a:t>
            </a:r>
            <a:r>
              <a:rPr lang="en-US" dirty="0" smtClean="0">
                <a:latin typeface="Times New Roman"/>
                <a:ea typeface="Calibri"/>
              </a:rPr>
              <a:t>. The </a:t>
            </a:r>
            <a:r>
              <a:rPr lang="en-US" dirty="0">
                <a:latin typeface="Times New Roman"/>
                <a:ea typeface="Calibri"/>
              </a:rPr>
              <a:t>hair should not be washed for at least 1 hour after using </a:t>
            </a:r>
            <a:r>
              <a:rPr lang="en-US" dirty="0" smtClean="0">
                <a:latin typeface="Times New Roman"/>
                <a:ea typeface="Calibri"/>
              </a:rPr>
              <a:t>the lotion. </a:t>
            </a:r>
          </a:p>
          <a:p>
            <a:pPr marL="0" indent="0" algn="l" rtl="0">
              <a:buNone/>
            </a:pPr>
            <a:endParaRPr lang="en-US" b="1" dirty="0" smtClean="0">
              <a:solidFill>
                <a:srgbClr val="4F81BD"/>
              </a:solidFill>
              <a:latin typeface="Times New Roman"/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4F81BD"/>
                </a:solidFill>
                <a:latin typeface="Times New Roman"/>
              </a:rPr>
              <a:t>Treatment </a:t>
            </a:r>
            <a:r>
              <a:rPr lang="en-US" b="1" dirty="0">
                <a:solidFill>
                  <a:srgbClr val="4F81BD"/>
                </a:solidFill>
                <a:latin typeface="Times New Roman"/>
              </a:rPr>
              <a:t>timescale: 4 months.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>
                <a:latin typeface="Times New Roman"/>
                <a:ea typeface="Calibri"/>
              </a:rPr>
              <a:t>                                      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9069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عرض على الشاشة (3:4)‏</PresentationFormat>
  <Paragraphs>33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Hair loss </vt:lpstr>
      <vt:lpstr>عرض تقديمي في PowerPoint</vt:lpstr>
      <vt:lpstr>عرض تقديمي في PowerPoint</vt:lpstr>
      <vt:lpstr>Condition to Eliminate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Hair loss </dc:title>
  <dc:creator>A</dc:creator>
  <cp:lastModifiedBy>A</cp:lastModifiedBy>
  <cp:revision>1</cp:revision>
  <dcterms:created xsi:type="dcterms:W3CDTF">2018-12-28T09:24:29Z</dcterms:created>
  <dcterms:modified xsi:type="dcterms:W3CDTF">2018-12-28T09:25:35Z</dcterms:modified>
</cp:coreProperties>
</file>